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12"/>
  </p:notesMasterIdLst>
  <p:handoutMasterIdLst>
    <p:handoutMasterId r:id="rId113"/>
  </p:handoutMasterIdLst>
  <p:sldIdLst>
    <p:sldId id="854" r:id="rId10"/>
    <p:sldId id="1056" r:id="rId11"/>
    <p:sldId id="824" r:id="rId12"/>
    <p:sldId id="1052" r:id="rId13"/>
    <p:sldId id="935" r:id="rId14"/>
    <p:sldId id="996" r:id="rId15"/>
    <p:sldId id="895" r:id="rId16"/>
    <p:sldId id="1010" r:id="rId17"/>
    <p:sldId id="421" r:id="rId18"/>
    <p:sldId id="1011" r:id="rId19"/>
    <p:sldId id="900" r:id="rId20"/>
    <p:sldId id="1012" r:id="rId21"/>
    <p:sldId id="1013" r:id="rId22"/>
    <p:sldId id="1014" r:id="rId23"/>
    <p:sldId id="1015" r:id="rId24"/>
    <p:sldId id="901" r:id="rId25"/>
    <p:sldId id="902" r:id="rId26"/>
    <p:sldId id="903" r:id="rId27"/>
    <p:sldId id="1016" r:id="rId28"/>
    <p:sldId id="1053" r:id="rId29"/>
    <p:sldId id="1017" r:id="rId30"/>
    <p:sldId id="904" r:id="rId31"/>
    <p:sldId id="905" r:id="rId32"/>
    <p:sldId id="909" r:id="rId33"/>
    <p:sldId id="908" r:id="rId34"/>
    <p:sldId id="910" r:id="rId35"/>
    <p:sldId id="1018" r:id="rId36"/>
    <p:sldId id="1019" r:id="rId37"/>
    <p:sldId id="1057" r:id="rId38"/>
    <p:sldId id="1020" r:id="rId39"/>
    <p:sldId id="1021" r:id="rId40"/>
    <p:sldId id="1023" r:id="rId41"/>
    <p:sldId id="1024" r:id="rId42"/>
    <p:sldId id="1025" r:id="rId43"/>
    <p:sldId id="1048" r:id="rId44"/>
    <p:sldId id="1054" r:id="rId45"/>
    <p:sldId id="1046" r:id="rId46"/>
    <p:sldId id="1026" r:id="rId47"/>
    <p:sldId id="1022" r:id="rId48"/>
    <p:sldId id="961" r:id="rId49"/>
    <p:sldId id="1027" r:id="rId50"/>
    <p:sldId id="1029" r:id="rId51"/>
    <p:sldId id="1055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40" r:id="rId67"/>
    <p:sldId id="922" r:id="rId68"/>
    <p:sldId id="1041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62" r:id="rId90"/>
    <p:sldId id="363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1043" r:id="rId99"/>
    <p:sldId id="364" r:id="rId100"/>
    <p:sldId id="366" r:id="rId101"/>
    <p:sldId id="1044" r:id="rId102"/>
    <p:sldId id="365" r:id="rId103"/>
    <p:sldId id="367" r:id="rId104"/>
    <p:sldId id="404" r:id="rId105"/>
    <p:sldId id="1058" r:id="rId106"/>
    <p:sldId id="1050" r:id="rId107"/>
    <p:sldId id="997" r:id="rId108"/>
    <p:sldId id="999" r:id="rId109"/>
    <p:sldId id="1000" r:id="rId110"/>
    <p:sldId id="899" r:id="rId1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05"/>
    <p:restoredTop sz="96793"/>
  </p:normalViewPr>
  <p:slideViewPr>
    <p:cSldViewPr snapToObjects="1">
      <p:cViewPr varScale="1">
        <p:scale>
          <a:sx n="209" d="100"/>
          <a:sy n="209" d="100"/>
        </p:scale>
        <p:origin x="6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tableStyles" Target="tableStyles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presProps" Target="pres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515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7588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00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mdb.com/non-commercial-datasets/" TargetMode="Externa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dff@cs.columbia.edu" TargetMode="Externa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W4111-Intro-to-Databases-Spring-2024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2024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6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Several files from IMDB: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AKAS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Crews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Principals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Ratings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Name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Game of Thrones: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(https://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jeffreylancaster.github.io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/game-of-thrones/)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Characters, Genders, Groups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Locations, Opening Locations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Words: Script, Bag,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Geography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Model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500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this course,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focus on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dimension.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get some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insight into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3282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2024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2024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BFD5BF-3480-81DD-35B9-829D448FEB4C}"/>
              </a:ext>
            </a:extLst>
          </p:cNvPr>
          <p:cNvSpPr/>
          <p:nvPr/>
        </p:nvSpPr>
        <p:spPr>
          <a:xfrm>
            <a:off x="1219200" y="2114550"/>
            <a:ext cx="6019802" cy="158338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75896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65F-AA3E-27BE-3353-64112611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53DCF-8239-586C-0A0F-E1407BE7A1CD}"/>
              </a:ext>
            </a:extLst>
          </p:cNvPr>
          <p:cNvSpPr txBox="1"/>
          <p:nvPr/>
        </p:nvSpPr>
        <p:spPr>
          <a:xfrm>
            <a:off x="609600" y="211455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students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E7A9739-2351-0DA0-18B2-BE946888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7177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35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430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59C196-0E14-C345-80C0-1D4301CF007A}"/>
              </a:ext>
            </a:extLst>
          </p:cNvPr>
          <p:cNvSpPr/>
          <p:nvPr/>
        </p:nvSpPr>
        <p:spPr>
          <a:xfrm>
            <a:off x="914400" y="742950"/>
            <a:ext cx="7696200" cy="32766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IMDB: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https://developer.imdb.com/non-commercial-datasets/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 not download.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Despite being “tiny” compared to the </a:t>
            </a:r>
            <a:r>
              <a:rPr lang="en-US" dirty="0" err="1">
                <a:solidFill>
                  <a:schemeClr val="tx1"/>
                </a:solidFill>
              </a:rPr>
              <a:t>reall</a:t>
            </a:r>
            <a:r>
              <a:rPr lang="en-US" dirty="0">
                <a:solidFill>
                  <a:schemeClr val="tx1"/>
                </a:solidFill>
              </a:rPr>
              <a:t> world.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datasets are too big for most laptops.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Game of Thrones: https://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jeffreylancaster</a:t>
            </a:r>
            <a:r>
              <a:rPr lang="en-US" dirty="0">
                <a:solidFill>
                  <a:schemeClr val="tx1"/>
                </a:solidFill>
              </a:rPr>
              <a:t>/game-of-thrones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8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B7E03-7C8A-755C-3F6E-08C4F5F4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(dff9, Ferguson, Donald, </a:t>
            </a:r>
            <a:r>
              <a:rPr lang="en-US" dirty="0">
                <a:hlinkClick r:id="rId2"/>
              </a:rPr>
              <a:t>dff@cs.columbia.edu</a:t>
            </a:r>
            <a:r>
              <a:rPr lang="en-US" dirty="0"/>
              <a:t>)</a:t>
            </a:r>
          </a:p>
          <a:p>
            <a:r>
              <a:rPr lang="en-US" dirty="0"/>
              <a:t>(dff9, Ferguson, Donald, …)</a:t>
            </a:r>
          </a:p>
          <a:p>
            <a:r>
              <a:rPr lang="en-US" dirty="0"/>
              <a:t>(dff9, Ferguson, Douglas, …)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uni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  Super Key</a:t>
            </a:r>
          </a:p>
          <a:p>
            <a:r>
              <a:rPr lang="en-US" dirty="0">
                <a:sym typeface="Wingdings" pitchFamily="2" charset="2"/>
              </a:rPr>
              <a:t>Candidate is a minimal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(email)</a:t>
            </a:r>
          </a:p>
          <a:p>
            <a:r>
              <a:rPr lang="en-US" dirty="0">
                <a:sym typeface="Wingdings" pitchFamily="2" charset="2"/>
              </a:rPr>
              <a:t>Primary is arbitrarily chosen candidate key: 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01B13-61FC-A17B-CE94-D7FFFE10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4DB856-2045-668D-5948-C9888EB2FA82}"/>
              </a:ext>
            </a:extLst>
          </p:cNvPr>
          <p:cNvSpPr/>
          <p:nvPr/>
        </p:nvSpPr>
        <p:spPr>
          <a:xfrm>
            <a:off x="4876800" y="1276350"/>
            <a:ext cx="36576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Super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94E8C-E249-5E8D-00E1-EF504BF50FB7}"/>
              </a:ext>
            </a:extLst>
          </p:cNvPr>
          <p:cNvSpPr/>
          <p:nvPr/>
        </p:nvSpPr>
        <p:spPr>
          <a:xfrm>
            <a:off x="5334000" y="1885950"/>
            <a:ext cx="2819400" cy="15170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Candidate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03AB0F-CC50-AA45-1B71-ECE53353E19E}"/>
              </a:ext>
            </a:extLst>
          </p:cNvPr>
          <p:cNvSpPr/>
          <p:nvPr/>
        </p:nvSpPr>
        <p:spPr>
          <a:xfrm>
            <a:off x="5791200" y="2490216"/>
            <a:ext cx="1219200" cy="78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Primary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414712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or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IMDB, </a:t>
            </a:r>
            <a:r>
              <a:rPr lang="en-US" altLang="en-US" sz="2800" i="1" dirty="0" err="1">
                <a:solidFill>
                  <a:schemeClr val="bg1"/>
                </a:solidFill>
              </a:rPr>
              <a:t>GoT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9E34D4-7904-5BEF-1E3A-CF10C532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Status updates</a:t>
            </a:r>
          </a:p>
          <a:p>
            <a:endParaRPr lang="en-US" dirty="0"/>
          </a:p>
          <a:p>
            <a:r>
              <a:rPr lang="en-US" dirty="0"/>
              <a:t>ER (Diagram) Modeling (Chapter 6)</a:t>
            </a:r>
          </a:p>
          <a:p>
            <a:endParaRPr lang="en-US" dirty="0"/>
          </a:p>
          <a:p>
            <a:r>
              <a:rPr lang="en-US" dirty="0"/>
              <a:t>The Relational Model and Algebra (Chapter 2)</a:t>
            </a:r>
          </a:p>
          <a:p>
            <a:endParaRPr lang="en-US" dirty="0"/>
          </a:p>
          <a:p>
            <a:r>
              <a:rPr lang="en-US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B6890-86BD-F346-622F-C040779C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851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98EA1-DDBC-BE7B-89CB-13726425E5B9}"/>
              </a:ext>
            </a:extLst>
          </p:cNvPr>
          <p:cNvSpPr txBox="1"/>
          <p:nvPr/>
        </p:nvSpPr>
        <p:spPr>
          <a:xfrm>
            <a:off x="1371600" y="1657350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f(X,Y)</a:t>
            </a:r>
          </a:p>
          <a:p>
            <a:endParaRPr lang="en-US" dirty="0"/>
          </a:p>
          <a:p>
            <a:r>
              <a:rPr lang="en-US" dirty="0"/>
              <a:t>F: R</a:t>
            </a:r>
            <a:r>
              <a:rPr lang="en-US" baseline="30000" dirty="0"/>
              <a:t>2 </a:t>
            </a:r>
            <a:r>
              <a:rPr lang="en-US" dirty="0"/>
              <a:t>-&gt; R</a:t>
            </a:r>
          </a:p>
        </p:txBody>
      </p:sp>
    </p:spTree>
    <p:extLst>
      <p:ext uri="{BB962C8B-B14F-4D97-AF65-F5344CB8AC3E}">
        <p14:creationId xmlns:p14="http://schemas.microsoft.com/office/powerpoint/2010/main" val="55476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TAs:</a:t>
            </a:r>
          </a:p>
          <a:p>
            <a:pPr lvl="1"/>
            <a:r>
              <a:rPr lang="en-US" dirty="0"/>
              <a:t>The TA’s are on-board, although we may be getting a couple more.</a:t>
            </a:r>
          </a:p>
          <a:p>
            <a:pPr lvl="1"/>
            <a:r>
              <a:rPr lang="en-US" dirty="0"/>
              <a:t>We had a kickoff meeting and begun the work.</a:t>
            </a:r>
          </a:p>
          <a:p>
            <a:pPr lvl="1"/>
            <a:r>
              <a:rPr lang="en-US" dirty="0"/>
              <a:t>The TA will be setting up HW 0 submission, which will be very simple.</a:t>
            </a:r>
          </a:p>
          <a:p>
            <a:pPr lvl="1"/>
            <a:r>
              <a:rPr lang="en-US" dirty="0"/>
              <a:t>The TA’s have started posting OHs on the instructors’ page of the website.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https://donald-f-ferguson.github.io/W4111-Intro-to-Databases-Spring-2024/instructors.html</a:t>
            </a:r>
            <a:r>
              <a:rPr lang="en-US" sz="1600" dirty="0"/>
              <a:t>)</a:t>
            </a:r>
          </a:p>
          <a:p>
            <a:r>
              <a:rPr lang="en-US" dirty="0"/>
              <a:t>HW 0 is due Sunday (28-JAN) at 11:59 PM.</a:t>
            </a:r>
          </a:p>
          <a:p>
            <a:r>
              <a:rPr lang="en-US" dirty="0"/>
              <a:t>HW 1 come out this weekend. </a:t>
            </a:r>
          </a:p>
          <a:p>
            <a:pPr lvl="1"/>
            <a:r>
              <a:rPr lang="en-US" dirty="0"/>
              <a:t>You will have two weeks.</a:t>
            </a:r>
          </a:p>
          <a:p>
            <a:pPr lvl="1"/>
            <a:r>
              <a:rPr lang="en-US" dirty="0"/>
              <a:t>There will two parts:</a:t>
            </a:r>
          </a:p>
          <a:p>
            <a:pPr lvl="2"/>
            <a:r>
              <a:rPr lang="en-US" dirty="0"/>
              <a:t>Written questions based on material from 1</a:t>
            </a:r>
            <a:r>
              <a:rPr lang="en-US" baseline="30000" dirty="0"/>
              <a:t>st</a:t>
            </a:r>
            <a:r>
              <a:rPr lang="en-US" dirty="0"/>
              <a:t> lecture and slides associated with textbook.</a:t>
            </a:r>
          </a:p>
          <a:p>
            <a:pPr lvl="2"/>
            <a:r>
              <a:rPr lang="en-US" dirty="0"/>
              <a:t>Practical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D2FE0-C5C3-DF67-990D-15220FAE49D6}"/>
              </a:ext>
            </a:extLst>
          </p:cNvPr>
          <p:cNvSpPr txBox="1"/>
          <p:nvPr/>
        </p:nvSpPr>
        <p:spPr>
          <a:xfrm>
            <a:off x="6238004" y="1276350"/>
            <a:ext cx="2644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to DFF:</a:t>
            </a:r>
          </a:p>
          <a:p>
            <a:r>
              <a:rPr lang="en-US" dirty="0">
                <a:solidFill>
                  <a:srgbClr val="FF0000"/>
                </a:solidFill>
              </a:rPr>
              <a:t>Show performing tasks for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new schema in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Examples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Web Application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Engineering Notebook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3086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Motivating Problems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4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55486</TotalTime>
  <Words>8247</Words>
  <Application>Microsoft Macintosh PowerPoint</Application>
  <PresentationFormat>On-screen Show (16:9)</PresentationFormat>
  <Paragraphs>963</Paragraphs>
  <Slides>102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102</vt:i4>
      </vt:variant>
    </vt:vector>
  </HeadingPairs>
  <TitlesOfParts>
    <vt:vector size="121" baseType="lpstr">
      <vt:lpstr>ＭＳ Ｐゴシック</vt:lpstr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Status Updates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PowerPoint Presentation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</vt:lpstr>
      <vt:lpstr>Game of Thrones – Conceptual Model</vt:lpstr>
      <vt:lpstr>Columbia University – Conceptual Model</vt:lpstr>
      <vt:lpstr>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PowerPoint Presentation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PowerPoint Presentation</vt:lpstr>
      <vt:lpstr>PowerPoint Presentation</vt:lpstr>
      <vt:lpstr>Top-Down and Bottom-Up Data Modeling</vt:lpstr>
      <vt:lpstr>Bottom-Up: Game of Thrones and IMDB</vt:lpstr>
      <vt:lpstr>Top-Down: University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593</cp:revision>
  <cp:lastPrinted>2018-11-15T21:01:50Z</cp:lastPrinted>
  <dcterms:created xsi:type="dcterms:W3CDTF">2010-04-12T23:12:02Z</dcterms:created>
  <dcterms:modified xsi:type="dcterms:W3CDTF">2024-01-25T18:17:51Z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